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70" r:id="rId6"/>
    <p:sldId id="275" r:id="rId7"/>
    <p:sldId id="276" r:id="rId8"/>
    <p:sldId id="277" r:id="rId9"/>
    <p:sldId id="278" r:id="rId10"/>
    <p:sldId id="279" r:id="rId11"/>
    <p:sldId id="280" r:id="rId12"/>
    <p:sldId id="274" r:id="rId13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e Solle" initials="MS" lastIdx="1" clrIdx="0">
    <p:extLst>
      <p:ext uri="{19B8F6BF-5375-455C-9EA6-DF929625EA0E}">
        <p15:presenceInfo xmlns:p15="http://schemas.microsoft.com/office/powerpoint/2012/main" userId="S::pm.solle@noorderpoort.nl::aa2ec6e0-f6df-41d1-9167-7cd823556c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59" d="100"/>
          <a:sy n="59" d="100"/>
        </p:scale>
        <p:origin x="9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28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38BD74-03A7-4083-9656-4695B77D0FB3}" type="datetime1">
              <a:rPr lang="nl-NL" smtClean="0"/>
              <a:t>15-10-2019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7814101-8B39-4E53-A2E2-FEE6AEE714ED}" type="datetime1">
              <a:rPr lang="nl-NL" noProof="0" smtClean="0"/>
              <a:t>15-10-2019</a:t>
            </a:fld>
            <a:endParaRPr lang="nl-NL" noProof="0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2230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656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0749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e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Tijdelijke aanduiding voor tekst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rie afbeeldingen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7" name="Vrije vorm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8" name="Vrije vorm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9" name="Tijdelijke aanduiding voor afbeelding 1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jf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8" name="Vrije vorm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9" name="Tijdelijke aanduiding voor afbeelding 8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0" name="Vrije vorm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1" name="Tijdelijke aanduiding voor afbeelding 1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2" name="Vrije vorm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3" name="Tijdelijke aanduiding voor afbeelding 12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14" name="Vrije vorm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15" name="Tijdelijke aanduiding voor afbeelding 14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20" name="Vrije vorm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1" name="Tijdelijke aanduiding voor afbeelding 20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2FC5D0-A9B6-4A9A-B84B-4C35602B92DC}" type="datetime1">
              <a:rPr lang="nl-NL" noProof="0" smtClean="0"/>
              <a:t>15-10-2019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060A10-9BDB-4A39-8F8E-B3B916D051BD}" type="datetime1">
              <a:rPr lang="nl-NL" noProof="0" smtClean="0"/>
              <a:t>15-10-2019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D8B4BC-A3B7-45E8-B1A9-F67A59EFAC59}" type="datetime1">
              <a:rPr lang="nl-NL" noProof="0" smtClean="0"/>
              <a:t>15-10-2019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BFE02D-3BAB-4EB8-88B9-2E39B88ABF34}" type="datetime1">
              <a:rPr lang="nl-NL" noProof="0" smtClean="0"/>
              <a:t>15-10-2019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5E6550-B4F4-4AB5-8CAF-087A6645B768}" type="datetime1">
              <a:rPr lang="nl-NL" noProof="0" smtClean="0"/>
              <a:t>15-10-2019</a:t>
            </a:fld>
            <a:endParaRPr lang="nl-NL" noProof="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A81FBC-BED1-4C19-88CE-A334CAC51FCC}" type="datetime1">
              <a:rPr lang="nl-NL" noProof="0" smtClean="0"/>
              <a:t>15-10-2019</a:t>
            </a:fld>
            <a:endParaRPr lang="nl-NL" noProof="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325EDF-C77D-4ADB-9AAC-3506B89C42F0}" type="datetime1">
              <a:rPr lang="nl-NL" noProof="0" smtClean="0"/>
              <a:t>15-10-2019</a:t>
            </a:fld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9B60BA-C05D-4614-B1D5-78DEE3FA06F1}" type="datetime1">
              <a:rPr lang="nl-NL" noProof="0" smtClean="0"/>
              <a:t>15-10-2019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12" name="Tijdelijke aanduiding voor afbeelding 11" descr="Een lege tijdelijke aanduiding om een afbeelding toe te voegen. Klik op de tijdelijke aanduiding en selecteer de afbeelding die u wilt toevoegen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het pictogram als u een afbeelding wilt toevoegen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Klikken om de tekststijl van het model te bewerken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3F05B5-B324-4AF2-B010-1DAE32D4D6C8}" type="datetime1">
              <a:rPr lang="nl-NL" noProof="0" smtClean="0"/>
              <a:t>15-10-2019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B643632B-0514-4618-8243-558B1A6931C2}" type="datetime1">
              <a:rPr lang="nl-NL" noProof="0" smtClean="0"/>
              <a:t>15-10-2019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onso.nl/blog/sociologie/cultuur-als-referentiekader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Keuzedeel Jeugd- en Opvoedhulp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nl-NL" dirty="0"/>
              <a:t>Module B – les 7</a:t>
            </a: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 lnSpcReduction="20000"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Check aanwezigheid</a:t>
            </a:r>
          </a:p>
          <a:p>
            <a:pPr marL="285750" indent="-285750">
              <a:buFontTx/>
              <a:buChar char="-"/>
            </a:pPr>
            <a:r>
              <a:rPr lang="nl-NL" dirty="0"/>
              <a:t>Theorie</a:t>
            </a:r>
          </a:p>
          <a:p>
            <a:pPr marL="285750" indent="-285750">
              <a:buFontTx/>
              <a:buChar char="-"/>
            </a:pPr>
            <a:r>
              <a:rPr lang="nl-NL" dirty="0"/>
              <a:t>Opdracht</a:t>
            </a:r>
          </a:p>
          <a:p>
            <a:pPr marL="285750" indent="-285750">
              <a:buFontTx/>
              <a:buChar char="-"/>
            </a:pPr>
            <a:r>
              <a:rPr lang="nl-NL" dirty="0"/>
              <a:t>Afsluiting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20000"/>
          </a:bodyPr>
          <a:lstStyle/>
          <a:p>
            <a:pPr rtl="0"/>
            <a:r>
              <a:rPr lang="nl-NL" dirty="0"/>
              <a:t>Doelen?</a:t>
            </a:r>
          </a:p>
          <a:p>
            <a:pPr rtl="0"/>
            <a:endParaRPr lang="nl-NL" dirty="0"/>
          </a:p>
          <a:p>
            <a:pPr rtl="0"/>
            <a:r>
              <a:rPr lang="nl-NL" dirty="0"/>
              <a:t>Aan het eind van deze les, weet je:</a:t>
            </a:r>
          </a:p>
          <a:p>
            <a:pPr rtl="0"/>
            <a:r>
              <a:rPr lang="nl-NL" dirty="0"/>
              <a:t>Wat de definitie van cultuur is</a:t>
            </a:r>
          </a:p>
          <a:p>
            <a:pPr rtl="0"/>
            <a:r>
              <a:rPr lang="nl-NL" dirty="0"/>
              <a:t>Wat een referentiekader is</a:t>
            </a:r>
          </a:p>
          <a:p>
            <a:pPr rtl="0"/>
            <a:r>
              <a:rPr lang="nl-NL" dirty="0"/>
              <a:t>Wat bovenstaande twee met elkaar te maken hebben</a:t>
            </a:r>
          </a:p>
          <a:p>
            <a:pPr rtl="0"/>
            <a:r>
              <a:rPr lang="nl-NL" dirty="0"/>
              <a:t>Hoe je moet aansluiten bij het referentiekader van een ander</a:t>
            </a:r>
          </a:p>
        </p:txBody>
      </p: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DB78EF-77F1-4487-B7E6-72A9E7987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cultuur?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9A0AE6-8484-4A75-8AFB-BE9361F0CA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Bedenk voor jezelf:</a:t>
            </a:r>
          </a:p>
          <a:p>
            <a:r>
              <a:rPr lang="nl-NL" dirty="0"/>
              <a:t>Wat is de definitie van cultuur?</a:t>
            </a:r>
          </a:p>
          <a:p>
            <a:r>
              <a:rPr lang="nl-NL" dirty="0"/>
              <a:t>Welke culturen ken je?</a:t>
            </a:r>
          </a:p>
          <a:p>
            <a:r>
              <a:rPr lang="nl-NL" dirty="0"/>
              <a:t>Noem minimaal 5 voorbeelden van je eigen cultuur</a:t>
            </a:r>
          </a:p>
          <a:p>
            <a:r>
              <a:rPr lang="nl-NL" dirty="0"/>
              <a:t>Noem minimaal 5 voorbeelden van 5 verschillende culturen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D9F1CCE-9CD4-43D1-8A14-D71962DEF96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Klassikaal nabespreken:</a:t>
            </a:r>
          </a:p>
          <a:p>
            <a:r>
              <a:rPr lang="nl-NL" dirty="0"/>
              <a:t>Welke definities zijn er?</a:t>
            </a:r>
          </a:p>
          <a:p>
            <a:r>
              <a:rPr lang="nl-NL" dirty="0"/>
              <a:t>Welke culturen kennen we gezamenlijk?</a:t>
            </a:r>
          </a:p>
          <a:p>
            <a:r>
              <a:rPr lang="nl-NL" dirty="0"/>
              <a:t>Welke voorbeelden van cultuur kennen we?</a:t>
            </a:r>
          </a:p>
        </p:txBody>
      </p:sp>
    </p:spTree>
    <p:extLst>
      <p:ext uri="{BB962C8B-B14F-4D97-AF65-F5344CB8AC3E}">
        <p14:creationId xmlns:p14="http://schemas.microsoft.com/office/powerpoint/2010/main" val="53910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570BD9-A354-4397-A334-902CDDBBB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Cultuur als referentiekader?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497F48-0204-460A-B387-D520A844F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9252520" cy="3474720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Wat is een referentiekader?</a:t>
            </a:r>
          </a:p>
          <a:p>
            <a:endParaRPr lang="nl-NL" dirty="0"/>
          </a:p>
          <a:p>
            <a:pPr fontAlgn="base"/>
            <a:r>
              <a:rPr lang="nl-NL" dirty="0"/>
              <a:t>Je hebt gezocht op het woord: referentiekader.</a:t>
            </a:r>
          </a:p>
          <a:p>
            <a:pPr fontAlgn="base"/>
            <a:r>
              <a:rPr lang="nl-NL" dirty="0" err="1"/>
              <a:t>re·fe·r</a:t>
            </a:r>
            <a:r>
              <a:rPr lang="nl-NL" u="sng" dirty="0" err="1"/>
              <a:t>e</a:t>
            </a:r>
            <a:r>
              <a:rPr lang="nl-NL" dirty="0" err="1"/>
              <a:t>n·tie·ka·der</a:t>
            </a:r>
            <a:r>
              <a:rPr lang="nl-NL" dirty="0"/>
              <a:t> </a:t>
            </a:r>
            <a:r>
              <a:rPr lang="nl-NL" i="1" dirty="0"/>
              <a:t>(het; o; </a:t>
            </a:r>
            <a:r>
              <a:rPr lang="nl-NL" dirty="0"/>
              <a:t>meervoud: </a:t>
            </a:r>
            <a:r>
              <a:rPr lang="nl-NL" i="1" dirty="0"/>
              <a:t>referentiekaders) </a:t>
            </a:r>
            <a:r>
              <a:rPr lang="nl-NL" b="1" dirty="0"/>
              <a:t>1 </a:t>
            </a:r>
            <a:r>
              <a:rPr lang="nl-NL" dirty="0"/>
              <a:t>geheel van gewoonten, patroon van maatstaven</a:t>
            </a:r>
          </a:p>
          <a:p>
            <a:pPr fontAlgn="base"/>
            <a:endParaRPr lang="nl-NL" dirty="0"/>
          </a:p>
          <a:p>
            <a:pPr fontAlgn="base"/>
            <a:r>
              <a:rPr lang="nl-NL" dirty="0"/>
              <a:t>Oftewel: dat wat jij ‘gewoon’, ‘normaal’ of ‘vanzelfsprekend’ vindt</a:t>
            </a:r>
          </a:p>
          <a:p>
            <a:pPr fontAlgn="base"/>
            <a:r>
              <a:rPr lang="nl-NL" dirty="0"/>
              <a:t>Is cultuur een onderdeel van je referentiekader?</a:t>
            </a:r>
          </a:p>
          <a:p>
            <a:pPr fontAlgn="base"/>
            <a:r>
              <a:rPr lang="nl-NL" dirty="0"/>
              <a:t>Wie heeft een ander referentiekader?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629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99D31E-E7EB-4155-884F-27E96E2EB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Cultuur als referentiekader?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C5A1DD-2F15-4ECA-9050-7D8B2816E32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Voorbeelden lees je op:</a:t>
            </a:r>
          </a:p>
          <a:p>
            <a:r>
              <a:rPr lang="nl-NL" dirty="0">
                <a:hlinkClick r:id="rId2"/>
              </a:rPr>
              <a:t>https://www.bronso.nl/blog/sociologie/cultuur-als-referentiekader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86A6BC7-2550-42D2-8C85-7ABCB25C94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31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843D6F-19D8-4ACB-BBA9-97A1B1369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Uitproberen en oefenen…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498B2C-51E9-4B39-A834-163146840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10116616" cy="347472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nl-NL" dirty="0"/>
              <a:t>Doe deze opdracht in een groep van drie. Eén persoon speelt de rol van een kind van 4 jaar. De tweede persoon kiest een onderwerp om uit te leggen aan het kind. Hij/zij probeert daarbij aan te sluiten bij de belevingswereld van het kind. Het kunnen allerlei onderwerpen zijn die een kind moeilijk kan begrijpen, bijvoorbeeld: elektriciteit, internet, begrafenis, trouwerij, het regenwoud, klimaat. Doe hetzelfde in de rol van een vluchteling of iemand uit de oudheid. Wissel om.</a:t>
            </a:r>
          </a:p>
          <a:p>
            <a:pPr>
              <a:lnSpc>
                <a:spcPct val="200000"/>
              </a:lnSpc>
            </a:pPr>
            <a:r>
              <a:rPr lang="nl-NL" dirty="0"/>
              <a:t>De derde persoon observeert en luistert: wat heeft hij/zij gedaan om aan te sluiten bij het referentiekader van …. Het kind? Een vluchteling? Iemand uit de oudheid?</a:t>
            </a:r>
          </a:p>
        </p:txBody>
      </p:sp>
    </p:spTree>
    <p:extLst>
      <p:ext uri="{BB962C8B-B14F-4D97-AF65-F5344CB8AC3E}">
        <p14:creationId xmlns:p14="http://schemas.microsoft.com/office/powerpoint/2010/main" val="212910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B76B0E-3EB9-4ED2-BA0A-EEF6290C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beoordelen van culturele verschillen - 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929125-0730-4541-AA1A-7DED81943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7812360" cy="3474720"/>
          </a:xfrm>
        </p:spPr>
        <p:txBody>
          <a:bodyPr/>
          <a:lstStyle/>
          <a:p>
            <a:r>
              <a:rPr lang="nl-NL" dirty="0"/>
              <a:t>Ga in twee- of drietallen de straat op</a:t>
            </a:r>
          </a:p>
          <a:p>
            <a:r>
              <a:rPr lang="nl-NL" dirty="0"/>
              <a:t>Zoek een plekje waar je veel mensen ziet voorbijkomen</a:t>
            </a:r>
          </a:p>
          <a:p>
            <a:r>
              <a:rPr lang="nl-NL" dirty="0"/>
              <a:t>Maak twee lijsten: één met, volgens jullie, normaal gedrag en één met abnormaal gedrag</a:t>
            </a:r>
          </a:p>
          <a:p>
            <a:r>
              <a:rPr lang="nl-NL" dirty="0"/>
              <a:t>Tijd: tot bijna aan het eind van de les. We komen terug voor een klassikale afsluiting.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2B76AE6-62E5-487A-B720-541A6EA0149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844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D4A402-86F7-466E-A4B6-9B1473F0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653063-7D4D-4EEB-AC5F-EA06A07FA0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11EAAE0-870D-4AF2-AB0E-F39B8BC3CE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42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Afsluiting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31504" y="1809750"/>
            <a:ext cx="3017523" cy="3476625"/>
          </a:xfrm>
        </p:spPr>
        <p:txBody>
          <a:bodyPr rtlCol="0"/>
          <a:lstStyle/>
          <a:p>
            <a:pPr rtl="0"/>
            <a:r>
              <a:rPr lang="nl-NL" dirty="0"/>
              <a:t>Volgende week:</a:t>
            </a:r>
          </a:p>
          <a:p>
            <a:pPr rtl="0"/>
            <a:r>
              <a:rPr lang="nl-NL" dirty="0"/>
              <a:t>Beoordelen van culturele verschillen</a:t>
            </a:r>
          </a:p>
          <a:p>
            <a:pPr rtl="0"/>
            <a:endParaRPr lang="nl-NL" dirty="0"/>
          </a:p>
          <a:p>
            <a:pPr rtl="0"/>
            <a:endParaRPr lang="nl-NL" dirty="0"/>
          </a:p>
          <a:p>
            <a:pPr rtl="0"/>
            <a:r>
              <a:rPr lang="nl-NL" dirty="0"/>
              <a:t>Neem dus je aantekeningen van vandaag mee (of lever ze in bij </a:t>
            </a:r>
            <a:r>
              <a:rPr lang="nl-NL"/>
              <a:t>je docent)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0" y="1828800"/>
            <a:ext cx="4752527" cy="3476625"/>
          </a:xfrm>
        </p:spPr>
        <p:txBody>
          <a:bodyPr rtlCol="0">
            <a:normAutofit/>
          </a:bodyPr>
          <a:lstStyle/>
          <a:p>
            <a:r>
              <a:rPr lang="nl-NL" dirty="0"/>
              <a:t>Doelen?</a:t>
            </a:r>
          </a:p>
          <a:p>
            <a:endParaRPr lang="nl-NL" dirty="0"/>
          </a:p>
          <a:p>
            <a:r>
              <a:rPr lang="nl-NL" dirty="0"/>
              <a:t>Aan het eind van deze eerste les, weet je:</a:t>
            </a:r>
          </a:p>
          <a:p>
            <a:r>
              <a:rPr lang="nl-NL" dirty="0"/>
              <a:t>Wat de definitie van cultuur is</a:t>
            </a:r>
          </a:p>
          <a:p>
            <a:r>
              <a:rPr lang="nl-NL" dirty="0"/>
              <a:t>Wat een referentiekader is</a:t>
            </a:r>
          </a:p>
          <a:p>
            <a:r>
              <a:rPr lang="nl-NL" dirty="0"/>
              <a:t>Wat bovenstaande twee met elkaar te maken hebben</a:t>
            </a:r>
          </a:p>
          <a:p>
            <a:r>
              <a:rPr lang="nl-NL" dirty="0"/>
              <a:t>Hoe je moet aansluiten bij het referentiekader van een ander</a:t>
            </a:r>
          </a:p>
          <a:p>
            <a:endParaRPr lang="nl-NL" dirty="0"/>
          </a:p>
          <a:p>
            <a:pPr rt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294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riendjes, formaat 16 x 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7123_TF03896101 - Copy" id="{C0EF2753-B4B9-4979-AA89-C9983F3B49D6}" vid="{7E42FDA8-E506-40F8-9A1E-06A022A5D3F9}"/>
    </a:ext>
  </a:extLst>
</a:theme>
</file>

<file path=ppt/theme/theme2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02347D77697643BBFD99302BF64673" ma:contentTypeVersion="10" ma:contentTypeDescription="Een nieuw document maken." ma:contentTypeScope="" ma:versionID="78ac85ac2f283fc41906ebe7f4a9b559">
  <xsd:schema xmlns:xsd="http://www.w3.org/2001/XMLSchema" xmlns:xs="http://www.w3.org/2001/XMLSchema" xmlns:p="http://schemas.microsoft.com/office/2006/metadata/properties" xmlns:ns3="b68dea8c-8914-43cb-bb4a-3d3300d15efd" xmlns:ns4="244de58e-76bd-4fa7-ac74-2161ed167b2b" targetNamespace="http://schemas.microsoft.com/office/2006/metadata/properties" ma:root="true" ma:fieldsID="1ef3f6f0cd5173217bf58dd780df4820" ns3:_="" ns4:_="">
    <xsd:import namespace="b68dea8c-8914-43cb-bb4a-3d3300d15efd"/>
    <xsd:import namespace="244de58e-76bd-4fa7-ac74-2161ed167b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8dea8c-8914-43cb-bb4a-3d3300d15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de58e-76bd-4fa7-ac74-2161ed167b2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A15C6C-6BB6-4DB6-B7D6-7F14EAB2CC5C}">
  <ds:schemaRefs>
    <ds:schemaRef ds:uri="http://www.w3.org/XML/1998/namespace"/>
    <ds:schemaRef ds:uri="http://purl.org/dc/elements/1.1/"/>
    <ds:schemaRef ds:uri="b68dea8c-8914-43cb-bb4a-3d3300d15efd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244de58e-76bd-4fa7-ac74-2161ed167b2b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7B82326-2D66-4F64-B730-B37F59BC6B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8dea8c-8914-43cb-bb4a-3d3300d15efd"/>
    <ds:schemaRef ds:uri="244de58e-76bd-4fa7-ac74-2161ed167b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Onderwijspresentatie, ontwerp met kinderen op het schoolplein, album (breedbeeld)</Template>
  <TotalTime>333</TotalTime>
  <Words>422</Words>
  <Application>Microsoft Office PowerPoint</Application>
  <PresentationFormat>Breedbeeld</PresentationFormat>
  <Paragraphs>60</Paragraphs>
  <Slides>9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Vriendjes, formaat 16 x 9</vt:lpstr>
      <vt:lpstr>Keuzedeel Jeugd- en Opvoedhulp</vt:lpstr>
      <vt:lpstr>Programma</vt:lpstr>
      <vt:lpstr>Wat is cultuur?</vt:lpstr>
      <vt:lpstr>Cultuur als referentiekader?</vt:lpstr>
      <vt:lpstr>Cultuur als referentiekader?</vt:lpstr>
      <vt:lpstr>Uitproberen en oefenen…</vt:lpstr>
      <vt:lpstr>Het beoordelen van culturele verschillen - opdracht</vt:lpstr>
      <vt:lpstr>PowerPoint-presentatie</vt:lpstr>
      <vt:lpstr>Afsluiting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Introductie keuzedeel Jeugd- en Opvoedhulp</dc:title>
  <dc:creator>Marije Solle</dc:creator>
  <cp:keywords/>
  <cp:lastModifiedBy>Marije Solle</cp:lastModifiedBy>
  <cp:revision>32</cp:revision>
  <dcterms:created xsi:type="dcterms:W3CDTF">2019-09-26T15:31:09Z</dcterms:created>
  <dcterms:modified xsi:type="dcterms:W3CDTF">2019-10-15T14:27:26Z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0x0101009202347D77697643BBFD99302BF64673</vt:lpwstr>
  </property>
</Properties>
</file>